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 id="2147483956" r:id="rId2"/>
    <p:sldMasterId id="2147483914" r:id="rId3"/>
  </p:sldMasterIdLst>
  <p:notesMasterIdLst>
    <p:notesMasterId r:id="rId16"/>
  </p:notesMasterIdLst>
  <p:sldIdLst>
    <p:sldId id="1044" r:id="rId4"/>
    <p:sldId id="1045" r:id="rId5"/>
    <p:sldId id="1051" r:id="rId6"/>
    <p:sldId id="1048" r:id="rId7"/>
    <p:sldId id="1050" r:id="rId8"/>
    <p:sldId id="1052" r:id="rId9"/>
    <p:sldId id="1047" r:id="rId10"/>
    <p:sldId id="1053" r:id="rId11"/>
    <p:sldId id="1054" r:id="rId12"/>
    <p:sldId id="1055" r:id="rId13"/>
    <p:sldId id="1056" r:id="rId14"/>
    <p:sldId id="104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8437D-2A71-4612-8485-7FECAA713991}" type="datetimeFigureOut">
              <a:rPr lang="en-GB" smtClean="0"/>
              <a:t>06/07/2021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16E3C-6750-440D-BCC1-7A05353F0C2A}" type="slidenum">
              <a:rPr lang="en-GB" smtClean="0"/>
              <a:t>‹#›</a:t>
            </a:fld>
            <a:endParaRPr lang="en-GB"/>
          </a:p>
        </p:txBody>
      </p:sp>
    </p:spTree>
    <p:extLst>
      <p:ext uri="{BB962C8B-B14F-4D97-AF65-F5344CB8AC3E}">
        <p14:creationId xmlns:p14="http://schemas.microsoft.com/office/powerpoint/2010/main" val="257800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57665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p:blipFill>
        <p:spPr bwMode="ltGray">
          <a:xfrm>
            <a:off x="0" y="944"/>
            <a:ext cx="12191999"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4"/>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5"/>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6"/>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09212" y="68366"/>
            <a:ext cx="7118647"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23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3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42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50818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944"/>
            <a:ext cx="12191999"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1841543" y="-3920"/>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2288452" y="3283971"/>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Intro</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2852110"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3426326" y="1135698"/>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4977094" y="1133758"/>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2288300" y="1596345"/>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300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5753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21924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theme" Target="../theme/theme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theme" Target="../theme/theme3.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21" name="Object 2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Rubber Ducky Workshop </a:t>
            </a:r>
            <a:r>
              <a:rPr lang="en-US" sz="700" kern="0" dirty="0">
                <a:solidFill>
                  <a:srgbClr val="A6A6A6"/>
                </a:solidFill>
                <a:latin typeface="Ubuntu" panose="020B0504030602030204" pitchFamily="34" charset="0"/>
                <a:cs typeface="Arial" panose="020B0604020202020204" pitchFamily="34" charset="0"/>
              </a:rPr>
              <a:t>|  Benjamin  |  02/07/21</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Rubber Ducky Workshop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45" r:id="rId1"/>
    <p:sldLayoutId id="2147483902" r:id="rId2"/>
    <p:sldLayoutId id="2147483931" r:id="rId3"/>
    <p:sldLayoutId id="2147483918" r:id="rId4"/>
    <p:sldLayoutId id="2147483900" r:id="rId5"/>
    <p:sldLayoutId id="2147483954" r:id="rId6"/>
    <p:sldLayoutId id="2147483924" r:id="rId7"/>
    <p:sldLayoutId id="2147483905" r:id="rId8"/>
    <p:sldLayoutId id="2147483948" r:id="rId9"/>
    <p:sldLayoutId id="2147483957" r:id="rId10"/>
    <p:sldLayoutId id="2147483927" r:id="rId11"/>
    <p:sldLayoutId id="2147483955" r:id="rId1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1" name="Object 20"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Not sure what to put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1" name="Object 20"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ak5darren/USB-Rubber-Ducky/wiki/Payloads" TargetMode="External"/><Relationship Id="rId2" Type="http://schemas.openxmlformats.org/officeDocument/2006/relationships/hyperlink" Target="https://ducktoolkit.com/userscripts" TargetMode="External"/><Relationship Id="rId1" Type="http://schemas.openxmlformats.org/officeDocument/2006/relationships/slideLayout" Target="../slideLayouts/slideLayout11.xml"/><Relationship Id="rId4" Type="http://schemas.openxmlformats.org/officeDocument/2006/relationships/hyperlink" Target="https://github.com/whid-injector/WHID/tree/master/Payloads/window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hyperlink" Target="https://lucabongiorni.medium.com/weaponizing-usb-gadgets-with-hid-devices-the-revenge-of-p4wnp1-a5615e909677" TargetMode="External"/><Relationship Id="rId5" Type="http://schemas.openxmlformats.org/officeDocument/2006/relationships/hyperlink" Target="https://lucabongiorni.medium.com/whid-injector-how-to-bring-hid-attacks-to-the-next-level-b06a40b7df22" TargetMode="Externa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l="16520" r="16520"/>
          <a:stretch/>
        </p:blipFill>
        <p:spPr>
          <a:xfrm>
            <a:off x="5303838" y="0"/>
            <a:ext cx="6888162" cy="6858000"/>
          </a:xfrm>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561383"/>
            <a:ext cx="11386134" cy="307777"/>
          </a:xfrm>
        </p:spPr>
        <p:txBody>
          <a:bodyPr/>
          <a:lstStyle/>
          <a:p>
            <a:r>
              <a:rPr lang="en-GB" dirty="0"/>
              <a:t>Summer of Code 2021</a:t>
            </a:r>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293129"/>
            <a:ext cx="11386134" cy="2215991"/>
          </a:xfrm>
        </p:spPr>
        <p:txBody>
          <a:bodyPr/>
          <a:lstStyle/>
          <a:p>
            <a:r>
              <a:rPr lang="en-GB" dirty="0"/>
              <a:t>Rubber ducky workshop</a:t>
            </a:r>
          </a:p>
        </p:txBody>
      </p:sp>
    </p:spTree>
    <p:extLst>
      <p:ext uri="{BB962C8B-B14F-4D97-AF65-F5344CB8AC3E}">
        <p14:creationId xmlns:p14="http://schemas.microsoft.com/office/powerpoint/2010/main" val="42333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a:xfrm>
            <a:off x="404813" y="388188"/>
            <a:ext cx="10947772" cy="716711"/>
          </a:xfrm>
        </p:spPr>
        <p:txBody>
          <a:bodyPr/>
          <a:lstStyle/>
          <a:p>
            <a:r>
              <a:rPr lang="en-GB" dirty="0"/>
              <a:t>Keyboard layout mismatch - workaround</a:t>
            </a:r>
          </a:p>
        </p:txBody>
      </p:sp>
      <p:graphicFrame>
        <p:nvGraphicFramePr>
          <p:cNvPr id="5" name="Table 5">
            <a:extLst>
              <a:ext uri="{FF2B5EF4-FFF2-40B4-BE49-F238E27FC236}">
                <a16:creationId xmlns:a16="http://schemas.microsoft.com/office/drawing/2014/main" id="{B602B9F4-2677-4B43-894A-0029B8A53700}"/>
              </a:ext>
            </a:extLst>
          </p:cNvPr>
          <p:cNvGraphicFramePr>
            <a:graphicFrameLocks noGrp="1"/>
          </p:cNvGraphicFramePr>
          <p:nvPr>
            <p:ph sz="quarter" idx="4294967295"/>
            <p:extLst>
              <p:ext uri="{D42A27DB-BD31-4B8C-83A1-F6EECF244321}">
                <p14:modId xmlns:p14="http://schemas.microsoft.com/office/powerpoint/2010/main" val="1967907910"/>
              </p:ext>
            </p:extLst>
          </p:nvPr>
        </p:nvGraphicFramePr>
        <p:xfrm>
          <a:off x="409575" y="1330325"/>
          <a:ext cx="11374438" cy="2378074"/>
        </p:xfrm>
        <a:graphic>
          <a:graphicData uri="http://schemas.openxmlformats.org/drawingml/2006/table">
            <a:tbl>
              <a:tblPr firstRow="1" bandRow="1">
                <a:tableStyleId>{5C22544A-7EE6-4342-B048-85BDC9FD1C3A}</a:tableStyleId>
              </a:tblPr>
              <a:tblGrid>
                <a:gridCol w="5687219">
                  <a:extLst>
                    <a:ext uri="{9D8B030D-6E8A-4147-A177-3AD203B41FA5}">
                      <a16:colId xmlns:a16="http://schemas.microsoft.com/office/drawing/2014/main" val="2502375454"/>
                    </a:ext>
                  </a:extLst>
                </a:gridCol>
                <a:gridCol w="5687219">
                  <a:extLst>
                    <a:ext uri="{9D8B030D-6E8A-4147-A177-3AD203B41FA5}">
                      <a16:colId xmlns:a16="http://schemas.microsoft.com/office/drawing/2014/main" val="485265693"/>
                    </a:ext>
                  </a:extLst>
                </a:gridCol>
              </a:tblGrid>
              <a:tr h="75367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b-NO" sz="1800" b="0" i="0" u="none" strike="noStrike" kern="1200" baseline="0" dirty="0">
                          <a:solidFill>
                            <a:schemeClr val="lt1"/>
                          </a:solidFill>
                          <a:latin typeface="Ubuntu" panose="020B0504030602030204" pitchFamily="34" charset="0"/>
                          <a:ea typeface="+mn-ea"/>
                          <a:cs typeface="+mn-cs"/>
                        </a:rPr>
                        <a:t>The surefire, somewhat invasive way</a:t>
                      </a:r>
                      <a:endParaRPr lang="en-GB" sz="1800" b="0" i="0" u="none" strike="noStrike" kern="1200" baseline="0" dirty="0">
                        <a:solidFill>
                          <a:schemeClr val="lt1"/>
                        </a:solidFill>
                        <a:latin typeface="Ubuntu" panose="020B0504030602030204" pitchFamily="34" charset="0"/>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FBF"/>
                    </a:solidFill>
                  </a:tcPr>
                </a:tc>
                <a:tc hMerge="1">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EA657"/>
                    </a:solidFill>
                  </a:tcPr>
                </a:tc>
                <a:extLst>
                  <a:ext uri="{0D108BD9-81ED-4DB2-BD59-A6C34878D82A}">
                    <a16:rowId xmlns:a16="http://schemas.microsoft.com/office/drawing/2014/main" val="147598181"/>
                  </a:ext>
                </a:extLst>
              </a:tr>
              <a:tr h="1624397">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REM Swap keyboard-layout</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GUI r</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STRING PowerShell Set/</a:t>
                      </a:r>
                      <a:r>
                        <a:rPr lang="en-GB" sz="1200" b="0" i="0" u="none" strike="noStrike" kern="1200" baseline="0" dirty="0" err="1">
                          <a:solidFill>
                            <a:schemeClr val="tx1"/>
                          </a:solidFill>
                          <a:latin typeface="Ubuntu" panose="020B0504030602030204" pitchFamily="34" charset="0"/>
                          <a:ea typeface="+mn-ea"/>
                          <a:cs typeface="+mn-cs"/>
                        </a:rPr>
                        <a:t>WinUserLanguageList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en</a:t>
                      </a:r>
                      <a:r>
                        <a:rPr lang="en-GB" sz="1200" b="0" i="0" u="none" strike="noStrike" kern="1200" baseline="0" dirty="0">
                          <a:solidFill>
                            <a:schemeClr val="tx1"/>
                          </a:solidFill>
                          <a:latin typeface="Ubuntu" panose="020B0504030602030204" pitchFamily="34" charset="0"/>
                          <a:ea typeface="+mn-ea"/>
                          <a:cs typeface="+mn-cs"/>
                        </a:rPr>
                        <a:t>/US, </a:t>
                      </a:r>
                      <a:r>
                        <a:rPr lang="en-GB" sz="1200" b="0" i="0" u="none" strike="noStrike" kern="1200" baseline="0" dirty="0" err="1">
                          <a:solidFill>
                            <a:schemeClr val="tx1"/>
                          </a:solidFill>
                          <a:latin typeface="Ubuntu" panose="020B0504030602030204" pitchFamily="34" charset="0"/>
                          <a:ea typeface="+mn-ea"/>
                          <a:cs typeface="+mn-cs"/>
                        </a:rPr>
                        <a:t>nb</a:t>
                      </a:r>
                      <a:r>
                        <a:rPr lang="en-GB" sz="1200" b="0" i="0" u="none" strike="noStrike" kern="1200" baseline="0" dirty="0">
                          <a:solidFill>
                            <a:schemeClr val="tx1"/>
                          </a:solidFill>
                          <a:latin typeface="Ubuntu" panose="020B0504030602030204" pitchFamily="34" charset="0"/>
                          <a:ea typeface="+mn-ea"/>
                          <a:cs typeface="+mn-cs"/>
                        </a:rPr>
                        <a:t> /Force</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ENTER</a:t>
                      </a:r>
                    </a:p>
                  </a:txBody>
                  <a:tcPr anchor="ctr">
                    <a:lnL w="12700" cmpd="sng">
                      <a:noFill/>
                    </a:lnL>
                    <a:lnR w="12700"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REM Swap keyboard-layout</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GUI r</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STRING PowerShell Set-</a:t>
                      </a:r>
                      <a:r>
                        <a:rPr lang="en-GB" sz="1200" b="0" i="0" u="none" strike="noStrike" kern="1200" baseline="0" dirty="0" err="1">
                          <a:solidFill>
                            <a:schemeClr val="tx1"/>
                          </a:solidFill>
                          <a:latin typeface="Ubuntu" panose="020B0504030602030204" pitchFamily="34" charset="0"/>
                          <a:ea typeface="+mn-ea"/>
                          <a:cs typeface="+mn-cs"/>
                        </a:rPr>
                        <a:t>WinUserLanguageList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nb</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en</a:t>
                      </a:r>
                      <a:r>
                        <a:rPr lang="en-GB" sz="1200" b="0" i="0" u="none" strike="noStrike" kern="1200" baseline="0" dirty="0">
                          <a:solidFill>
                            <a:schemeClr val="tx1"/>
                          </a:solidFill>
                          <a:latin typeface="Ubuntu" panose="020B0504030602030204" pitchFamily="34" charset="0"/>
                          <a:ea typeface="+mn-ea"/>
                          <a:cs typeface="+mn-cs"/>
                        </a:rPr>
                        <a:t>-US -Force</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ENTER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1" name="Table 5">
            <a:extLst>
              <a:ext uri="{FF2B5EF4-FFF2-40B4-BE49-F238E27FC236}">
                <a16:creationId xmlns:a16="http://schemas.microsoft.com/office/drawing/2014/main" id="{5DC4E6EC-78A0-4077-83C0-E6713A611E5C}"/>
              </a:ext>
            </a:extLst>
          </p:cNvPr>
          <p:cNvGraphicFramePr>
            <a:graphicFrameLocks/>
          </p:cNvGraphicFramePr>
          <p:nvPr>
            <p:extLst>
              <p:ext uri="{D42A27DB-BD31-4B8C-83A1-F6EECF244321}">
                <p14:modId xmlns:p14="http://schemas.microsoft.com/office/powerpoint/2010/main" val="3861075813"/>
              </p:ext>
            </p:extLst>
          </p:nvPr>
        </p:nvGraphicFramePr>
        <p:xfrm>
          <a:off x="404813" y="4128860"/>
          <a:ext cx="5691187" cy="2148115"/>
        </p:xfrm>
        <a:graphic>
          <a:graphicData uri="http://schemas.openxmlformats.org/drawingml/2006/table">
            <a:tbl>
              <a:tblPr firstRow="1" bandRow="1">
                <a:tableStyleId>{5C22544A-7EE6-4342-B048-85BDC9FD1C3A}</a:tableStyleId>
              </a:tblPr>
              <a:tblGrid>
                <a:gridCol w="5691187">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The win-space way</a:t>
                      </a:r>
                      <a:endParaRPr lang="en-GB" dirty="0">
                        <a:latin typeface="Ubuntu" panose="020B05040306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F878A"/>
                    </a:solidFill>
                  </a:tcPr>
                </a:tc>
                <a:extLst>
                  <a:ext uri="{0D108BD9-81ED-4DB2-BD59-A6C34878D82A}">
                    <a16:rowId xmlns:a16="http://schemas.microsoft.com/office/drawing/2014/main" val="147598181"/>
                  </a:ext>
                </a:extLst>
              </a:tr>
              <a:tr h="1467319">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REM Swap keyboard-layout</a:t>
                      </a: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GUI SPACE</a:t>
                      </a:r>
                      <a:endParaRPr lang="en-GB" sz="1400" b="0" i="0" u="none" strike="noStrike" kern="1200" baseline="0" dirty="0">
                        <a:solidFill>
                          <a:schemeClr val="tx1"/>
                        </a:solidFill>
                        <a:latin typeface="Ubuntu" panose="020B0504030602030204" pitchFamily="34" charset="0"/>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graphicFrame>
        <p:nvGraphicFramePr>
          <p:cNvPr id="12" name="Table 5">
            <a:extLst>
              <a:ext uri="{FF2B5EF4-FFF2-40B4-BE49-F238E27FC236}">
                <a16:creationId xmlns:a16="http://schemas.microsoft.com/office/drawing/2014/main" id="{3079D638-0261-4223-BE3A-2B47D8E29714}"/>
              </a:ext>
            </a:extLst>
          </p:cNvPr>
          <p:cNvGraphicFramePr>
            <a:graphicFrameLocks/>
          </p:cNvGraphicFramePr>
          <p:nvPr>
            <p:extLst>
              <p:ext uri="{D42A27DB-BD31-4B8C-83A1-F6EECF244321}">
                <p14:modId xmlns:p14="http://schemas.microsoft.com/office/powerpoint/2010/main" val="70687065"/>
              </p:ext>
            </p:extLst>
          </p:nvPr>
        </p:nvGraphicFramePr>
        <p:xfrm>
          <a:off x="6095999" y="4128860"/>
          <a:ext cx="5688013" cy="2148115"/>
        </p:xfrm>
        <a:graphic>
          <a:graphicData uri="http://schemas.openxmlformats.org/drawingml/2006/table">
            <a:tbl>
              <a:tblPr firstRow="1" bandRow="1">
                <a:tableStyleId>{5C22544A-7EE6-4342-B048-85BDC9FD1C3A}</a:tableStyleId>
              </a:tblPr>
              <a:tblGrid>
                <a:gridCol w="5688013">
                  <a:extLst>
                    <a:ext uri="{9D8B030D-6E8A-4147-A177-3AD203B41FA5}">
                      <a16:colId xmlns:a16="http://schemas.microsoft.com/office/drawing/2014/main" val="2502375454"/>
                    </a:ext>
                  </a:extLst>
                </a:gridCol>
              </a:tblGrid>
              <a:tr h="680796">
                <a:tc>
                  <a:txBody>
                    <a:bodyPr/>
                    <a:lstStyle/>
                    <a:p>
                      <a:pPr algn="ctr"/>
                      <a:r>
                        <a:rPr lang="en-GB" sz="1800" b="0" i="0" u="none" strike="noStrike" kern="1200" baseline="0" dirty="0">
                          <a:solidFill>
                            <a:schemeClr val="lt1"/>
                          </a:solidFill>
                          <a:latin typeface="Ubuntu" panose="020B0504030602030204" pitchFamily="34" charset="0"/>
                          <a:ea typeface="+mn-ea"/>
                          <a:cs typeface="+mn-cs"/>
                        </a:rPr>
                        <a:t>The ‘before executing a script’ way</a:t>
                      </a:r>
                      <a:endParaRPr lang="en-GB" dirty="0">
                        <a:latin typeface="Ubuntu" panose="020B050403060203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14596B"/>
                    </a:solidFill>
                  </a:tcPr>
                </a:tc>
                <a:extLst>
                  <a:ext uri="{0D108BD9-81ED-4DB2-BD59-A6C34878D82A}">
                    <a16:rowId xmlns:a16="http://schemas.microsoft.com/office/drawing/2014/main" val="147598181"/>
                  </a:ext>
                </a:extLst>
              </a:tr>
              <a:tr h="1467319">
                <a:tc>
                  <a: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REM Open </a:t>
                      </a:r>
                      <a:r>
                        <a:rPr lang="en-GB" sz="1200" b="0" i="0" u="none" strike="noStrike" kern="1200" baseline="0" dirty="0" err="1">
                          <a:solidFill>
                            <a:schemeClr val="tx1"/>
                          </a:solidFill>
                          <a:latin typeface="Ubuntu" panose="020B0504030602030204" pitchFamily="34" charset="0"/>
                          <a:ea typeface="+mn-ea"/>
                          <a:cs typeface="+mn-cs"/>
                        </a:rPr>
                        <a:t>powershell</a:t>
                      </a:r>
                      <a:endParaRPr lang="en-GB" sz="1200" b="0" i="0" u="none" strike="noStrike" kern="1200" baseline="0" dirty="0">
                        <a:solidFill>
                          <a:schemeClr val="tx1"/>
                        </a:solidFill>
                        <a:latin typeface="Ubuntu" panose="020B0504030602030204" pitchFamily="34"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GB" sz="1200" b="0" i="0" u="none" strike="noStrike" kern="1200" baseline="0" dirty="0">
                          <a:solidFill>
                            <a:schemeClr val="tx1"/>
                          </a:solidFill>
                          <a:latin typeface="Ubuntu" panose="020B0504030602030204" pitchFamily="34" charset="0"/>
                          <a:ea typeface="+mn-ea"/>
                          <a:cs typeface="+mn-cs"/>
                        </a:rPr>
                        <a:t>GUI r</a:t>
                      </a:r>
                      <a:br>
                        <a:rPr lang="en-GB" sz="1200" b="0" i="0" u="none" strike="noStrike" kern="1200" baseline="0" dirty="0">
                          <a:solidFill>
                            <a:schemeClr val="tx1"/>
                          </a:solidFill>
                          <a:latin typeface="Ubuntu" panose="020B0504030602030204" pitchFamily="34" charset="0"/>
                          <a:ea typeface="+mn-ea"/>
                          <a:cs typeface="+mn-cs"/>
                        </a:rPr>
                      </a:br>
                      <a:r>
                        <a:rPr lang="en-GB" sz="1200" b="0" i="0" u="none" strike="noStrike" kern="1200" baseline="0" dirty="0">
                          <a:solidFill>
                            <a:schemeClr val="tx1"/>
                          </a:solidFill>
                          <a:latin typeface="Ubuntu" panose="020B0504030602030204" pitchFamily="34" charset="0"/>
                          <a:ea typeface="+mn-ea"/>
                          <a:cs typeface="+mn-cs"/>
                        </a:rPr>
                        <a:t>STRING </a:t>
                      </a:r>
                      <a:r>
                        <a:rPr lang="en-GB" sz="1200" b="0" i="0" u="none" strike="noStrike" kern="1200" baseline="0" dirty="0" err="1">
                          <a:solidFill>
                            <a:schemeClr val="tx1"/>
                          </a:solidFill>
                          <a:latin typeface="Ubuntu" panose="020B0504030602030204" pitchFamily="34" charset="0"/>
                          <a:ea typeface="+mn-ea"/>
                          <a:cs typeface="+mn-cs"/>
                        </a:rPr>
                        <a:t>powershell</a:t>
                      </a:r>
                      <a:r>
                        <a:rPr lang="en-GB" sz="1200" b="0" i="0" u="none" strike="noStrike" kern="1200" baseline="0" dirty="0">
                          <a:solidFill>
                            <a:schemeClr val="tx1"/>
                          </a:solidFill>
                          <a:latin typeface="Ubuntu" panose="020B0504030602030204" pitchFamily="34" charset="0"/>
                          <a:ea typeface="+mn-ea"/>
                          <a:cs typeface="+mn-cs"/>
                        </a:rPr>
                        <a:t> </a:t>
                      </a:r>
                      <a:br>
                        <a:rPr lang="en-GB" sz="1200" b="0" i="0" u="none" strike="noStrike" kern="1200" baseline="0" dirty="0">
                          <a:solidFill>
                            <a:schemeClr val="tx1"/>
                          </a:solidFill>
                          <a:latin typeface="Ubuntu" panose="020B0504030602030204" pitchFamily="34" charset="0"/>
                          <a:ea typeface="+mn-ea"/>
                          <a:cs typeface="+mn-cs"/>
                        </a:rPr>
                      </a:br>
                      <a:r>
                        <a:rPr lang="en-GB" sz="1200" b="0" i="0" u="none" strike="noStrike" kern="1200" baseline="0" dirty="0">
                          <a:solidFill>
                            <a:schemeClr val="tx1"/>
                          </a:solidFill>
                          <a:latin typeface="Ubuntu" panose="020B0504030602030204" pitchFamily="34" charset="0"/>
                          <a:ea typeface="+mn-ea"/>
                          <a:cs typeface="+mn-cs"/>
                        </a:rPr>
                        <a:t>ENTER</a:t>
                      </a:r>
                      <a:br>
                        <a:rPr lang="en-GB" sz="1200" b="0" i="0" u="none" strike="noStrike" kern="1200" baseline="0" dirty="0">
                          <a:solidFill>
                            <a:schemeClr val="tx1"/>
                          </a:solidFill>
                          <a:latin typeface="Ubuntu" panose="020B0504030602030204" pitchFamily="34" charset="0"/>
                          <a:ea typeface="+mn-ea"/>
                          <a:cs typeface="+mn-cs"/>
                        </a:rPr>
                      </a:br>
                      <a:r>
                        <a:rPr lang="en-GB" sz="1200" b="0" i="0" u="none" strike="noStrike" kern="1200" baseline="0" dirty="0">
                          <a:solidFill>
                            <a:schemeClr val="tx1"/>
                          </a:solidFill>
                          <a:latin typeface="Ubuntu" panose="020B0504030602030204" pitchFamily="34" charset="0"/>
                          <a:ea typeface="+mn-ea"/>
                          <a:cs typeface="+mn-cs"/>
                        </a:rPr>
                        <a:t>STRING PowerShell Set/</a:t>
                      </a:r>
                      <a:r>
                        <a:rPr lang="en-GB" sz="1200" b="0" i="0" u="none" strike="noStrike" kern="1200" baseline="0" dirty="0" err="1">
                          <a:solidFill>
                            <a:schemeClr val="tx1"/>
                          </a:solidFill>
                          <a:latin typeface="Ubuntu" panose="020B0504030602030204" pitchFamily="34" charset="0"/>
                          <a:ea typeface="+mn-ea"/>
                          <a:cs typeface="+mn-cs"/>
                        </a:rPr>
                        <a:t>WinUserLanguageList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LanguageList</a:t>
                      </a:r>
                      <a:r>
                        <a:rPr lang="en-GB" sz="1200" b="0" i="0" u="none" strike="noStrike" kern="1200" baseline="0" dirty="0">
                          <a:solidFill>
                            <a:schemeClr val="tx1"/>
                          </a:solidFill>
                          <a:latin typeface="Ubuntu" panose="020B0504030602030204" pitchFamily="34" charset="0"/>
                          <a:ea typeface="+mn-ea"/>
                          <a:cs typeface="+mn-cs"/>
                        </a:rPr>
                        <a:t> </a:t>
                      </a:r>
                      <a:r>
                        <a:rPr lang="en-GB" sz="1200" b="0" i="0" u="none" strike="noStrike" kern="1200" baseline="0" dirty="0" err="1">
                          <a:solidFill>
                            <a:schemeClr val="tx1"/>
                          </a:solidFill>
                          <a:latin typeface="Ubuntu" panose="020B0504030602030204" pitchFamily="34" charset="0"/>
                          <a:ea typeface="+mn-ea"/>
                          <a:cs typeface="+mn-cs"/>
                        </a:rPr>
                        <a:t>en</a:t>
                      </a:r>
                      <a:r>
                        <a:rPr lang="en-GB" sz="1200" b="0" i="0" u="none" strike="noStrike" kern="1200" baseline="0" dirty="0">
                          <a:solidFill>
                            <a:schemeClr val="tx1"/>
                          </a:solidFill>
                          <a:latin typeface="Ubuntu" panose="020B0504030602030204" pitchFamily="34" charset="0"/>
                          <a:ea typeface="+mn-ea"/>
                          <a:cs typeface="+mn-cs"/>
                        </a:rPr>
                        <a:t>/US, </a:t>
                      </a:r>
                      <a:r>
                        <a:rPr lang="en-GB" sz="1200" b="0" i="0" u="none" strike="noStrike" kern="1200" baseline="0" dirty="0" err="1">
                          <a:solidFill>
                            <a:schemeClr val="tx1"/>
                          </a:solidFill>
                          <a:latin typeface="Ubuntu" panose="020B0504030602030204" pitchFamily="34" charset="0"/>
                          <a:ea typeface="+mn-ea"/>
                          <a:cs typeface="+mn-cs"/>
                        </a:rPr>
                        <a:t>nb</a:t>
                      </a:r>
                      <a:r>
                        <a:rPr lang="en-GB" sz="1200" b="0" i="0" u="none" strike="noStrike" kern="1200" baseline="0" dirty="0">
                          <a:solidFill>
                            <a:schemeClr val="tx1"/>
                          </a:solidFill>
                          <a:latin typeface="Ubuntu" panose="020B0504030602030204" pitchFamily="34" charset="0"/>
                          <a:ea typeface="+mn-ea"/>
                          <a:cs typeface="+mn-cs"/>
                        </a:rPr>
                        <a:t> /Force</a:t>
                      </a:r>
                      <a:br>
                        <a:rPr lang="en-GB" sz="1200" b="0" i="0" u="none" strike="noStrike" kern="1200" baseline="0" dirty="0">
                          <a:solidFill>
                            <a:schemeClr val="tx1"/>
                          </a:solidFill>
                          <a:latin typeface="Ubuntu" panose="020B0504030602030204" pitchFamily="34" charset="0"/>
                          <a:ea typeface="+mn-ea"/>
                          <a:cs typeface="+mn-cs"/>
                        </a:rPr>
                      </a:br>
                      <a:r>
                        <a:rPr lang="en-GB" sz="1200" b="0" i="0" u="none" strike="noStrike" kern="1200" baseline="0" dirty="0">
                          <a:solidFill>
                            <a:schemeClr val="tx1"/>
                          </a:solidFill>
                          <a:latin typeface="Ubuntu" panose="020B0504030602030204" pitchFamily="34" charset="0"/>
                          <a:ea typeface="+mn-ea"/>
                          <a:cs typeface="+mn-cs"/>
                        </a:rPr>
                        <a:t>ENTER</a:t>
                      </a:r>
                      <a:endParaRPr lang="en-GB" sz="1800" b="0" i="0" u="none" strike="noStrike" kern="1200" baseline="0" dirty="0">
                        <a:solidFill>
                          <a:schemeClr val="tx1"/>
                        </a:solidFill>
                        <a:latin typeface="Ubuntu" panose="020B0504030602030204" pitchFamily="34" charset="0"/>
                        <a:ea typeface="+mn-ea"/>
                        <a:cs typeface="+mn-cs"/>
                      </a:endParaRPr>
                    </a:p>
                  </a:txBody>
                  <a:tcPr anchor="ctr">
                    <a:lnL w="12700" cap="flat" cmpd="sng" algn="ctr">
                      <a:solidFill>
                        <a:schemeClr val="accent4"/>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51229521"/>
                  </a:ext>
                </a:extLst>
              </a:tr>
            </a:tbl>
          </a:graphicData>
        </a:graphic>
      </p:graphicFrame>
    </p:spTree>
    <p:extLst>
      <p:ext uri="{BB962C8B-B14F-4D97-AF65-F5344CB8AC3E}">
        <p14:creationId xmlns:p14="http://schemas.microsoft.com/office/powerpoint/2010/main" val="1027057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nb-NO" dirty="0"/>
              <a:t>Free-play</a:t>
            </a:r>
            <a:endParaRPr lang="en-GB" dirty="0"/>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a:xfrm>
            <a:off x="3359696" y="3713163"/>
            <a:ext cx="7858910" cy="2809875"/>
          </a:xfrm>
        </p:spPr>
        <p:txBody>
          <a:bodyPr/>
          <a:lstStyle/>
          <a:p>
            <a:pPr lvl="0"/>
            <a:r>
              <a:rPr lang="en-GB" dirty="0">
                <a:hlinkClick r:id="rId2"/>
              </a:rPr>
              <a:t>https://ducktoolkit.com/userscripts</a:t>
            </a:r>
            <a:endParaRPr lang="en-GB" dirty="0"/>
          </a:p>
          <a:p>
            <a:pPr lvl="0"/>
            <a:r>
              <a:rPr lang="en-GB" dirty="0">
                <a:hlinkClick r:id="rId3"/>
              </a:rPr>
              <a:t>https://github.com/hak5darren/USB-Rubber-Ducky/wiki/Payloads</a:t>
            </a:r>
            <a:endParaRPr lang="en-GB" dirty="0"/>
          </a:p>
          <a:p>
            <a:pPr lvl="0"/>
            <a:r>
              <a:rPr lang="en-GB" dirty="0">
                <a:hlinkClick r:id="rId4"/>
              </a:rPr>
              <a:t>https://github.com/whid-injector/WHID/tree/master/Payloads/windows</a:t>
            </a:r>
            <a:endParaRPr lang="en-GB" dirty="0"/>
          </a:p>
          <a:p>
            <a:pPr lvl="0"/>
            <a:endParaRPr lang="en-GB" dirty="0"/>
          </a:p>
          <a:p>
            <a:pPr lvl="0"/>
            <a:r>
              <a:rPr lang="en-GB" dirty="0"/>
              <a:t>Google “</a:t>
            </a:r>
            <a:r>
              <a:rPr lang="en-GB" dirty="0" err="1"/>
              <a:t>rubberducky</a:t>
            </a:r>
            <a:r>
              <a:rPr lang="en-GB" dirty="0"/>
              <a:t> payload”, “</a:t>
            </a:r>
            <a:r>
              <a:rPr lang="en-GB" dirty="0" err="1"/>
              <a:t>duckyscrip</a:t>
            </a:r>
            <a:r>
              <a:rPr lang="en-GB" dirty="0"/>
              <a:t> payload” etc.</a:t>
            </a:r>
          </a:p>
          <a:p>
            <a:pPr lvl="0"/>
            <a:endParaRPr lang="en-GB" dirty="0"/>
          </a:p>
          <a:p>
            <a:pPr lvl="0"/>
            <a:endParaRPr lang="en-GB" dirty="0"/>
          </a:p>
          <a:p>
            <a:pPr lvl="0"/>
            <a:endParaRPr lang="en-GB" dirty="0"/>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dirty="0">
                <a:solidFill>
                  <a:schemeClr val="accent4"/>
                </a:solidFill>
              </a:rPr>
              <a:t>Some resources</a:t>
            </a:r>
          </a:p>
          <a:p>
            <a:endParaRPr lang="en-GB" dirty="0">
              <a:solidFill>
                <a:schemeClr val="accent3"/>
              </a:solidFill>
            </a:endParaRP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41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dirty="0"/>
              <a:t>Workshop </a:t>
            </a:r>
            <a:br>
              <a:rPr lang="en-GB" dirty="0"/>
            </a:br>
            <a:r>
              <a:rPr lang="en-GB" dirty="0"/>
              <a:t>Overview</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normAutofit/>
          </a:bodyPr>
          <a:lstStyle/>
          <a:p>
            <a:r>
              <a:rPr lang="en-GB" dirty="0"/>
              <a:t>Equipment</a:t>
            </a:r>
          </a:p>
          <a:p>
            <a:pPr lvl="1"/>
            <a:r>
              <a:rPr lang="en-GB" dirty="0"/>
              <a:t>Computer</a:t>
            </a:r>
          </a:p>
          <a:p>
            <a:pPr lvl="1"/>
            <a:r>
              <a:rPr lang="en-GB" dirty="0"/>
              <a:t>HID injector (pick one)</a:t>
            </a:r>
          </a:p>
          <a:p>
            <a:pPr lvl="2"/>
            <a:r>
              <a:rPr lang="en-GB" dirty="0"/>
              <a:t>WHID Cactus</a:t>
            </a:r>
          </a:p>
          <a:p>
            <a:pPr lvl="2"/>
            <a:r>
              <a:rPr lang="en-GB" dirty="0"/>
              <a:t>Bash Bunny</a:t>
            </a:r>
          </a:p>
          <a:p>
            <a:pPr lvl="2"/>
            <a:r>
              <a:rPr lang="en-GB" dirty="0"/>
              <a:t>Hack5 </a:t>
            </a:r>
            <a:r>
              <a:rPr lang="en-GB" dirty="0" err="1"/>
              <a:t>Rubberducky</a:t>
            </a:r>
            <a:endParaRPr lang="en-GB" dirty="0"/>
          </a:p>
          <a:p>
            <a:pPr lvl="2"/>
            <a:r>
              <a:rPr lang="en-GB" dirty="0"/>
              <a:t>Arduino </a:t>
            </a:r>
            <a:r>
              <a:rPr lang="en-GB" dirty="0" err="1"/>
              <a:t>BadUsb</a:t>
            </a:r>
            <a:endParaRPr lang="en-GB" dirty="0"/>
          </a:p>
          <a:p>
            <a:r>
              <a:rPr lang="en-GB" dirty="0"/>
              <a:t>Duration</a:t>
            </a:r>
          </a:p>
          <a:p>
            <a:pPr lvl="1"/>
            <a:r>
              <a:rPr lang="en-GB" dirty="0"/>
              <a:t>~1h</a:t>
            </a:r>
          </a:p>
          <a:p>
            <a:r>
              <a:rPr lang="en-GB" dirty="0"/>
              <a:t>Goal(s)</a:t>
            </a:r>
          </a:p>
          <a:p>
            <a:pPr lvl="1"/>
            <a:r>
              <a:rPr lang="en-GB" dirty="0"/>
              <a:t>Increase security awareness</a:t>
            </a:r>
          </a:p>
          <a:p>
            <a:pPr lvl="1"/>
            <a:r>
              <a:rPr lang="en-GB" dirty="0"/>
              <a:t>Have fun</a:t>
            </a:r>
          </a:p>
          <a:p>
            <a:pPr lvl="1"/>
            <a:r>
              <a:rPr lang="en-GB" dirty="0"/>
              <a:t>Participants will be ambassadors for why you should not trust USB-devices</a:t>
            </a:r>
          </a:p>
        </p:txBody>
      </p:sp>
    </p:spTree>
    <p:extLst>
      <p:ext uri="{BB962C8B-B14F-4D97-AF65-F5344CB8AC3E}">
        <p14:creationId xmlns:p14="http://schemas.microsoft.com/office/powerpoint/2010/main" val="183170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Intro</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46B6C41-962A-417A-A4AB-9FDB79D2701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p:blipFill>
        <p:spPr/>
      </p:pic>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p:txBody>
          <a:bodyPr/>
          <a:lstStyle/>
          <a:p>
            <a:r>
              <a:rPr lang="en-GB" dirty="0"/>
              <a:t>PRESENTERS NAME</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sz="half" idx="11"/>
          </p:nvPr>
        </p:nvSpPr>
        <p:spPr>
          <a:xfrm>
            <a:off x="404813" y="2924944"/>
            <a:ext cx="5784850" cy="2304255"/>
          </a:xfrm>
        </p:spPr>
        <p:txBody>
          <a:bodyPr/>
          <a:lstStyle/>
          <a:p>
            <a:pPr lvl="1"/>
            <a:r>
              <a:rPr lang="en-GB" dirty="0"/>
              <a:t>Position at Capgemini</a:t>
            </a:r>
          </a:p>
          <a:p>
            <a:pPr lvl="1"/>
            <a:r>
              <a:rPr lang="en-GB" dirty="0"/>
              <a:t>How long have you been with Capgemini</a:t>
            </a:r>
          </a:p>
          <a:p>
            <a:pPr lvl="1"/>
            <a:r>
              <a:rPr lang="en-GB" dirty="0"/>
              <a:t>And other</a:t>
            </a:r>
          </a:p>
          <a:p>
            <a:pPr lvl="1"/>
            <a:r>
              <a:rPr lang="en-GB" dirty="0"/>
              <a:t>Facts</a:t>
            </a:r>
          </a:p>
          <a:p>
            <a:pPr lvl="1"/>
            <a:r>
              <a:rPr lang="en-GB" dirty="0"/>
              <a:t>About you professionally</a:t>
            </a:r>
          </a:p>
          <a:p>
            <a:endParaRPr lang="en-GB" dirty="0"/>
          </a:p>
          <a:p>
            <a:pPr lvl="0"/>
            <a:endParaRPr lang="en-GB" dirty="0"/>
          </a:p>
        </p:txBody>
      </p:sp>
      <p:sp>
        <p:nvSpPr>
          <p:cNvPr id="16" name="Graphic 1">
            <a:extLst>
              <a:ext uri="{FF2B5EF4-FFF2-40B4-BE49-F238E27FC236}">
                <a16:creationId xmlns:a16="http://schemas.microsoft.com/office/drawing/2014/main" id="{21B2CF7E-E8F6-4A2F-9828-4F9A39B0864F}"/>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a:t>
            </a:r>
            <a:r>
              <a:rPr lang="en-GB" i="1" dirty="0"/>
              <a:t>A human interface device or HID is a type of computer device usually used by humans that takes input from humans and gives output to humans.” </a:t>
            </a:r>
            <a:r>
              <a:rPr lang="en-GB" dirty="0"/>
              <a:t>- Wikipedia</a:t>
            </a:r>
          </a:p>
          <a:p>
            <a:endParaRPr lang="en-GB" dirty="0"/>
          </a:p>
          <a:p>
            <a:r>
              <a:rPr lang="en-GB" dirty="0"/>
              <a:t>Computers tends to trust input devices</a:t>
            </a:r>
          </a:p>
          <a:p>
            <a:endParaRPr lang="en-GB" dirty="0"/>
          </a:p>
          <a:p>
            <a:r>
              <a:rPr lang="en-GB" dirty="0"/>
              <a:t>Executes payloads under the same privilege as logged in user</a:t>
            </a:r>
          </a:p>
          <a:p>
            <a:pPr lvl="1"/>
            <a:r>
              <a:rPr lang="en-GB" dirty="0"/>
              <a:t>No DMZ</a:t>
            </a:r>
          </a:p>
          <a:p>
            <a:pPr lvl="1"/>
            <a:r>
              <a:rPr lang="en-GB" dirty="0"/>
              <a:t>No Firewall</a:t>
            </a:r>
          </a:p>
          <a:p>
            <a:pPr lvl="1"/>
            <a:r>
              <a:rPr lang="en-GB" dirty="0"/>
              <a:t>No need for zero-days</a:t>
            </a:r>
          </a:p>
          <a:p>
            <a:endParaRPr lang="en-GB" dirty="0"/>
          </a:p>
          <a:p>
            <a:r>
              <a:rPr lang="en-GB" dirty="0"/>
              <a:t>Inexpensive</a:t>
            </a:r>
          </a:p>
          <a:p>
            <a:pPr lvl="1"/>
            <a:endParaRPr lang="en-GB" dirty="0"/>
          </a:p>
          <a:p>
            <a:endParaRPr lang="en-GB" dirty="0"/>
          </a:p>
          <a:p>
            <a:endParaRPr lang="en-GB" dirty="0"/>
          </a:p>
        </p:txBody>
      </p:sp>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dirty="0"/>
              <a:t>Human interface device (HID)</a:t>
            </a:r>
          </a:p>
        </p:txBody>
      </p:sp>
      <p:pic>
        <p:nvPicPr>
          <p:cNvPr id="5" name="Graphic 4" descr="Mouse with solid fill">
            <a:extLst>
              <a:ext uri="{FF2B5EF4-FFF2-40B4-BE49-F238E27FC236}">
                <a16:creationId xmlns:a16="http://schemas.microsoft.com/office/drawing/2014/main" id="{8CD618B7-5013-46A5-938A-4DC7302BC4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2877" y="4293037"/>
            <a:ext cx="914400" cy="914400"/>
          </a:xfrm>
          <a:prstGeom prst="rect">
            <a:avLst/>
          </a:prstGeom>
        </p:spPr>
      </p:pic>
      <p:pic>
        <p:nvPicPr>
          <p:cNvPr id="7" name="Graphic 6" descr="Trackpad with solid fill">
            <a:extLst>
              <a:ext uri="{FF2B5EF4-FFF2-40B4-BE49-F238E27FC236}">
                <a16:creationId xmlns:a16="http://schemas.microsoft.com/office/drawing/2014/main" id="{BEB0F844-BEA7-4523-9709-89359ACF38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3445" y="4953599"/>
            <a:ext cx="914400" cy="914400"/>
          </a:xfrm>
          <a:prstGeom prst="rect">
            <a:avLst/>
          </a:prstGeom>
        </p:spPr>
      </p:pic>
      <p:pic>
        <p:nvPicPr>
          <p:cNvPr id="9" name="Graphic 8" descr="Keyboard with solid fill">
            <a:extLst>
              <a:ext uri="{FF2B5EF4-FFF2-40B4-BE49-F238E27FC236}">
                <a16:creationId xmlns:a16="http://schemas.microsoft.com/office/drawing/2014/main" id="{903AAC8A-81A6-47B5-9CAD-03401E3D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35880" y="3082667"/>
            <a:ext cx="914400" cy="914400"/>
          </a:xfrm>
          <a:prstGeom prst="rect">
            <a:avLst/>
          </a:prstGeom>
        </p:spPr>
      </p:pic>
      <p:pic>
        <p:nvPicPr>
          <p:cNvPr id="11" name="Graphic 10" descr="Game controller with solid fill">
            <a:extLst>
              <a:ext uri="{FF2B5EF4-FFF2-40B4-BE49-F238E27FC236}">
                <a16:creationId xmlns:a16="http://schemas.microsoft.com/office/drawing/2014/main" id="{A0AA7DC2-A52F-44BF-90CF-15E242D3E3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36215" y="1872298"/>
            <a:ext cx="914400" cy="914400"/>
          </a:xfrm>
          <a:prstGeom prst="rect">
            <a:avLst/>
          </a:prstGeom>
        </p:spPr>
      </p:pic>
      <p:pic>
        <p:nvPicPr>
          <p:cNvPr id="13" name="Picture 12">
            <a:extLst>
              <a:ext uri="{FF2B5EF4-FFF2-40B4-BE49-F238E27FC236}">
                <a16:creationId xmlns:a16="http://schemas.microsoft.com/office/drawing/2014/main" id="{3C2356BB-43EE-47D7-84F0-CA0996F3447E}"/>
              </a:ext>
            </a:extLst>
          </p:cNvPr>
          <p:cNvPicPr>
            <a:picLocks noChangeAspect="1"/>
          </p:cNvPicPr>
          <p:nvPr/>
        </p:nvPicPr>
        <p:blipFill>
          <a:blip r:embed="rId10"/>
          <a:stretch>
            <a:fillRect/>
          </a:stretch>
        </p:blipFill>
        <p:spPr>
          <a:xfrm>
            <a:off x="3681577" y="4293037"/>
            <a:ext cx="1427551" cy="2014770"/>
          </a:xfrm>
          <a:prstGeom prst="rect">
            <a:avLst/>
          </a:prstGeom>
        </p:spPr>
      </p:pic>
    </p:spTree>
    <p:extLst>
      <p:ext uri="{BB962C8B-B14F-4D97-AF65-F5344CB8AC3E}">
        <p14:creationId xmlns:p14="http://schemas.microsoft.com/office/powerpoint/2010/main" val="266388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2264961"/>
            <a:ext cx="11329987" cy="1477328"/>
          </a:xfrm>
        </p:spPr>
        <p:txBody>
          <a:bodyPr/>
          <a:lstStyle/>
          <a:p>
            <a:r>
              <a:rPr lang="en-GB" dirty="0"/>
              <a:t>Weaponizing</a:t>
            </a:r>
            <a:br>
              <a:rPr lang="en-GB" dirty="0"/>
            </a:br>
            <a:r>
              <a:rPr lang="en-GB" dirty="0" err="1"/>
              <a:t>usb</a:t>
            </a:r>
            <a:r>
              <a:rPr lang="en-GB" dirty="0"/>
              <a:t> gadgets</a:t>
            </a:r>
          </a:p>
        </p:txBody>
      </p:sp>
      <p:pic>
        <p:nvPicPr>
          <p:cNvPr id="7" name="Picture 6">
            <a:extLst>
              <a:ext uri="{FF2B5EF4-FFF2-40B4-BE49-F238E27FC236}">
                <a16:creationId xmlns:a16="http://schemas.microsoft.com/office/drawing/2014/main" id="{B238299D-4A54-4784-AF7B-6E9B9F89A737}"/>
              </a:ext>
            </a:extLst>
          </p:cNvPr>
          <p:cNvPicPr>
            <a:picLocks noChangeAspect="1"/>
          </p:cNvPicPr>
          <p:nvPr/>
        </p:nvPicPr>
        <p:blipFill>
          <a:blip r:embed="rId2"/>
          <a:stretch>
            <a:fillRect/>
          </a:stretch>
        </p:blipFill>
        <p:spPr>
          <a:xfrm>
            <a:off x="9393998" y="2720162"/>
            <a:ext cx="1895475" cy="1600200"/>
          </a:xfrm>
          <a:prstGeom prst="rect">
            <a:avLst/>
          </a:prstGeom>
        </p:spPr>
      </p:pic>
      <p:pic>
        <p:nvPicPr>
          <p:cNvPr id="9" name="Picture 8">
            <a:extLst>
              <a:ext uri="{FF2B5EF4-FFF2-40B4-BE49-F238E27FC236}">
                <a16:creationId xmlns:a16="http://schemas.microsoft.com/office/drawing/2014/main" id="{6038313D-E42B-48A4-B549-319C706BFDBE}"/>
              </a:ext>
            </a:extLst>
          </p:cNvPr>
          <p:cNvPicPr>
            <a:picLocks noChangeAspect="1"/>
          </p:cNvPicPr>
          <p:nvPr/>
        </p:nvPicPr>
        <p:blipFill>
          <a:blip r:embed="rId3"/>
          <a:stretch>
            <a:fillRect/>
          </a:stretch>
        </p:blipFill>
        <p:spPr>
          <a:xfrm>
            <a:off x="6069806" y="4646133"/>
            <a:ext cx="2570060" cy="1130563"/>
          </a:xfrm>
          <a:prstGeom prst="rect">
            <a:avLst/>
          </a:prstGeom>
        </p:spPr>
      </p:pic>
      <p:pic>
        <p:nvPicPr>
          <p:cNvPr id="11" name="Picture 10">
            <a:extLst>
              <a:ext uri="{FF2B5EF4-FFF2-40B4-BE49-F238E27FC236}">
                <a16:creationId xmlns:a16="http://schemas.microsoft.com/office/drawing/2014/main" id="{F2825DF7-DE51-45DB-A7A7-429F478A55A8}"/>
              </a:ext>
            </a:extLst>
          </p:cNvPr>
          <p:cNvPicPr>
            <a:picLocks noChangeAspect="1"/>
          </p:cNvPicPr>
          <p:nvPr/>
        </p:nvPicPr>
        <p:blipFill>
          <a:blip r:embed="rId4"/>
          <a:stretch>
            <a:fillRect/>
          </a:stretch>
        </p:blipFill>
        <p:spPr>
          <a:xfrm>
            <a:off x="7878750" y="1920062"/>
            <a:ext cx="1207794" cy="1600200"/>
          </a:xfrm>
          <a:prstGeom prst="rect">
            <a:avLst/>
          </a:prstGeom>
        </p:spPr>
      </p:pic>
      <p:sp>
        <p:nvSpPr>
          <p:cNvPr id="14" name="TextBox 13">
            <a:extLst>
              <a:ext uri="{FF2B5EF4-FFF2-40B4-BE49-F238E27FC236}">
                <a16:creationId xmlns:a16="http://schemas.microsoft.com/office/drawing/2014/main" id="{9825B831-9B71-4364-9E95-2C663EC4E3F2}"/>
              </a:ext>
            </a:extLst>
          </p:cNvPr>
          <p:cNvSpPr txBox="1"/>
          <p:nvPr/>
        </p:nvSpPr>
        <p:spPr>
          <a:xfrm>
            <a:off x="4758680" y="5976134"/>
            <a:ext cx="7447934" cy="769441"/>
          </a:xfrm>
          <a:prstGeom prst="rect">
            <a:avLst/>
          </a:prstGeom>
          <a:noFill/>
        </p:spPr>
        <p:txBody>
          <a:bodyPr wrap="square">
            <a:spAutoFit/>
          </a:bodyPr>
          <a:lstStyle/>
          <a:p>
            <a:r>
              <a:rPr lang="en-GB" sz="1100" dirty="0">
                <a:solidFill>
                  <a:schemeClr val="bg1"/>
                </a:solidFill>
                <a:hlinkClick r:id="rId5"/>
              </a:rPr>
              <a:t>https://lucabongiorni.medium.com/whid-injector-how-to-bring-hid-attacks-to-the-next-level-b06a40b7df22</a:t>
            </a:r>
            <a:endParaRPr lang="en-GB" sz="1100" dirty="0">
              <a:solidFill>
                <a:schemeClr val="bg1"/>
              </a:solidFill>
            </a:endParaRPr>
          </a:p>
          <a:p>
            <a:r>
              <a:rPr lang="en-GB" sz="1100" dirty="0">
                <a:solidFill>
                  <a:schemeClr val="bg1"/>
                </a:solidFill>
                <a:hlinkClick r:id="rId6"/>
              </a:rPr>
              <a:t>https://lucabongiorni.medium.com/weaponizing-usb-gadgets-with-hid-devices-the-revenge-of-p4wnp1-a5615e909677</a:t>
            </a:r>
            <a:endParaRPr lang="en-GB" sz="1100" dirty="0">
              <a:solidFill>
                <a:schemeClr val="bg1"/>
              </a:solidFill>
            </a:endParaRPr>
          </a:p>
          <a:p>
            <a:endParaRPr lang="en-GB" sz="1100" dirty="0">
              <a:solidFill>
                <a:schemeClr val="bg1"/>
              </a:solidFill>
            </a:endParaRPr>
          </a:p>
          <a:p>
            <a:endParaRPr lang="en-GB" sz="1100" dirty="0">
              <a:solidFill>
                <a:schemeClr val="bg1"/>
              </a:solidFill>
            </a:endParaRPr>
          </a:p>
        </p:txBody>
      </p:sp>
      <p:pic>
        <p:nvPicPr>
          <p:cNvPr id="16" name="Picture 15">
            <a:extLst>
              <a:ext uri="{FF2B5EF4-FFF2-40B4-BE49-F238E27FC236}">
                <a16:creationId xmlns:a16="http://schemas.microsoft.com/office/drawing/2014/main" id="{53B6CA43-AF0D-4F15-9A4F-5AC544BB91CC}"/>
              </a:ext>
            </a:extLst>
          </p:cNvPr>
          <p:cNvPicPr>
            <a:picLocks noChangeAspect="1"/>
          </p:cNvPicPr>
          <p:nvPr/>
        </p:nvPicPr>
        <p:blipFill>
          <a:blip r:embed="rId7"/>
          <a:stretch>
            <a:fillRect/>
          </a:stretch>
        </p:blipFill>
        <p:spPr>
          <a:xfrm>
            <a:off x="6096000" y="167424"/>
            <a:ext cx="1482060" cy="1827760"/>
          </a:xfrm>
          <a:prstGeom prst="rect">
            <a:avLst/>
          </a:prstGeom>
        </p:spPr>
      </p:pic>
      <p:pic>
        <p:nvPicPr>
          <p:cNvPr id="18" name="Picture 17">
            <a:extLst>
              <a:ext uri="{FF2B5EF4-FFF2-40B4-BE49-F238E27FC236}">
                <a16:creationId xmlns:a16="http://schemas.microsoft.com/office/drawing/2014/main" id="{C58607BD-47FE-49AD-B635-BCED406EA15F}"/>
              </a:ext>
            </a:extLst>
          </p:cNvPr>
          <p:cNvPicPr>
            <a:picLocks noChangeAspect="1"/>
          </p:cNvPicPr>
          <p:nvPr/>
        </p:nvPicPr>
        <p:blipFill>
          <a:blip r:embed="rId8"/>
          <a:stretch>
            <a:fillRect/>
          </a:stretch>
        </p:blipFill>
        <p:spPr>
          <a:xfrm>
            <a:off x="9585231" y="604331"/>
            <a:ext cx="1746299" cy="1715115"/>
          </a:xfrm>
          <a:prstGeom prst="rect">
            <a:avLst/>
          </a:prstGeom>
        </p:spPr>
      </p:pic>
    </p:spTree>
    <p:extLst>
      <p:ext uri="{BB962C8B-B14F-4D97-AF65-F5344CB8AC3E}">
        <p14:creationId xmlns:p14="http://schemas.microsoft.com/office/powerpoint/2010/main" val="371912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chemeClr val="bg2"/>
          </a:solidFill>
        </p:spPr>
        <p:txBody>
          <a:bodyPr lIns="91440" tIns="108000"/>
          <a:lstStyle/>
          <a:p>
            <a:pPr lvl="1"/>
            <a:r>
              <a:rPr lang="en-GB" sz="1200" dirty="0"/>
              <a:t>REM</a:t>
            </a:r>
          </a:p>
          <a:p>
            <a:pPr lvl="2"/>
            <a:r>
              <a:rPr lang="en-GB" sz="1200" dirty="0"/>
              <a:t>Comment</a:t>
            </a:r>
          </a:p>
          <a:p>
            <a:pPr lvl="1"/>
            <a:r>
              <a:rPr lang="en-GB" sz="1200" dirty="0"/>
              <a:t>DEFAULT_DELAY / DEFAULTDELAY</a:t>
            </a:r>
          </a:p>
          <a:p>
            <a:pPr lvl="2"/>
            <a:r>
              <a:rPr lang="en-GB" sz="1200" dirty="0"/>
              <a:t>Default delay to wait between commands</a:t>
            </a:r>
          </a:p>
          <a:p>
            <a:pPr lvl="1"/>
            <a:r>
              <a:rPr lang="en-GB" sz="1200" dirty="0"/>
              <a:t>DELAY</a:t>
            </a:r>
          </a:p>
          <a:p>
            <a:pPr lvl="2"/>
            <a:r>
              <a:rPr lang="en-GB" sz="1200" dirty="0"/>
              <a:t>Custom delay to wait before next command</a:t>
            </a:r>
          </a:p>
          <a:p>
            <a:pPr lvl="1"/>
            <a:r>
              <a:rPr lang="en-GB" sz="1200" dirty="0"/>
              <a:t>STRING</a:t>
            </a:r>
          </a:p>
          <a:p>
            <a:pPr lvl="2"/>
            <a:r>
              <a:rPr lang="en-GB" sz="1200" dirty="0"/>
              <a:t>Type a string</a:t>
            </a:r>
          </a:p>
          <a:p>
            <a:pPr lvl="1"/>
            <a:r>
              <a:rPr lang="en-GB" sz="1200" dirty="0"/>
              <a:t>WINDOWS / GUI</a:t>
            </a:r>
          </a:p>
          <a:p>
            <a:pPr lvl="2"/>
            <a:r>
              <a:rPr lang="en-GB" sz="1200" dirty="0"/>
              <a:t>Windows-key</a:t>
            </a:r>
          </a:p>
          <a:p>
            <a:pPr lvl="1"/>
            <a:r>
              <a:rPr lang="en-GB" sz="1200" dirty="0"/>
              <a:t>DOWN, LEFT, RIGHT, UP</a:t>
            </a:r>
          </a:p>
          <a:p>
            <a:pPr lvl="2"/>
            <a:r>
              <a:rPr lang="en-GB" sz="1200" dirty="0"/>
              <a:t>Arrow-keys</a:t>
            </a:r>
          </a:p>
          <a:p>
            <a:pPr lvl="1"/>
            <a:r>
              <a:rPr lang="en-GB" sz="1200" dirty="0"/>
              <a:t>REPEAT n</a:t>
            </a:r>
          </a:p>
          <a:p>
            <a:pPr lvl="2"/>
            <a:r>
              <a:rPr lang="en-GB" sz="1200" dirty="0"/>
              <a:t>Repeat previous command x times</a:t>
            </a:r>
          </a:p>
          <a:p>
            <a:pPr lvl="1"/>
            <a:r>
              <a:rPr lang="en-GB" sz="1200" dirty="0"/>
              <a:t>CAPSLOCK, DELETE, END, INSERT, NUMLOCK, PAGEUP etc.</a:t>
            </a:r>
          </a:p>
          <a:p>
            <a:pPr lvl="1"/>
            <a:endParaRPr lang="en-GB" dirty="0"/>
          </a:p>
          <a:p>
            <a:endParaRPr lang="en-GB" dirty="0"/>
          </a:p>
        </p:txBody>
      </p:sp>
      <p:sp>
        <p:nvSpPr>
          <p:cNvPr id="6" name="Text Placeholder 5"/>
          <p:cNvSpPr>
            <a:spLocks noGrp="1"/>
          </p:cNvSpPr>
          <p:nvPr>
            <p:ph type="body" sz="quarter" idx="12"/>
          </p:nvPr>
        </p:nvSpPr>
        <p:spPr>
          <a:solidFill>
            <a:schemeClr val="accent4"/>
          </a:solidFill>
        </p:spPr>
        <p:txBody>
          <a:bodyPr lIns="91440" tIns="0" rIns="36000"/>
          <a:lstStyle/>
          <a:p>
            <a:r>
              <a:rPr lang="en-GB" dirty="0"/>
              <a:t>“Commands are written in ALL CAPS, because ducks are loud and like to quack with pride.”</a:t>
            </a:r>
          </a:p>
        </p:txBody>
      </p:sp>
      <p:sp>
        <p:nvSpPr>
          <p:cNvPr id="7" name="Text Placeholder 6"/>
          <p:cNvSpPr>
            <a:spLocks noGrp="1"/>
          </p:cNvSpPr>
          <p:nvPr>
            <p:ph type="body" sz="quarter" idx="13"/>
          </p:nvPr>
        </p:nvSpPr>
        <p:spPr>
          <a:solidFill>
            <a:schemeClr val="accent4"/>
          </a:solidFill>
        </p:spPr>
        <p:txBody>
          <a:bodyPr lIns="91440" tIns="0" rIns="36000"/>
          <a:lstStyle/>
          <a:p>
            <a:r>
              <a:rPr lang="en-GB" dirty="0"/>
              <a:t>Ex</a:t>
            </a:r>
          </a:p>
        </p:txBody>
      </p:sp>
      <p:sp>
        <p:nvSpPr>
          <p:cNvPr id="8" name="Text Placeholder 7"/>
          <p:cNvSpPr>
            <a:spLocks noGrp="1"/>
          </p:cNvSpPr>
          <p:nvPr>
            <p:ph type="body" sz="quarter" idx="14"/>
          </p:nvPr>
        </p:nvSpPr>
        <p:spPr>
          <a:solidFill>
            <a:schemeClr val="bg2"/>
          </a:solidFill>
        </p:spPr>
        <p:txBody>
          <a:bodyPr lIns="91440" tIns="108000"/>
          <a:lstStyle/>
          <a:p>
            <a:r>
              <a:rPr lang="en-GB" dirty="0"/>
              <a:t>GUI r</a:t>
            </a:r>
          </a:p>
          <a:p>
            <a:r>
              <a:rPr lang="en-GB" dirty="0"/>
              <a:t>DELAY 50</a:t>
            </a:r>
          </a:p>
          <a:p>
            <a:r>
              <a:rPr lang="en-GB" dirty="0"/>
              <a:t>STRING notepad.exe</a:t>
            </a:r>
          </a:p>
          <a:p>
            <a:r>
              <a:rPr lang="en-GB" dirty="0"/>
              <a:t>ENTER</a:t>
            </a:r>
          </a:p>
          <a:p>
            <a:r>
              <a:rPr lang="en-GB" dirty="0"/>
              <a:t>DELAY 100</a:t>
            </a:r>
          </a:p>
          <a:p>
            <a:r>
              <a:rPr lang="en-GB" dirty="0"/>
              <a:t>STRING Hello World</a:t>
            </a:r>
          </a:p>
          <a:p>
            <a:r>
              <a:rPr lang="en-GB" dirty="0"/>
              <a:t>ALT f</a:t>
            </a:r>
          </a:p>
          <a:p>
            <a:r>
              <a:rPr lang="en-GB" dirty="0"/>
              <a:t>STRING s</a:t>
            </a:r>
          </a:p>
          <a:p>
            <a:r>
              <a:rPr lang="en-GB" dirty="0"/>
              <a:t>REM alt-f pulls up the File menu and s saves. This two keystroke combo is why ALT is jealous of CONTROL's </a:t>
            </a:r>
            <a:r>
              <a:rPr lang="en-GB" dirty="0" err="1"/>
              <a:t>leetness</a:t>
            </a:r>
            <a:r>
              <a:rPr lang="en-GB" dirty="0"/>
              <a:t> and CTRL+S</a:t>
            </a:r>
          </a:p>
          <a:p>
            <a:pPr lvl="1"/>
            <a:endParaRPr lang="en-GB" dirty="0"/>
          </a:p>
          <a:p>
            <a:endParaRPr lang="en-GB" dirty="0"/>
          </a:p>
        </p:txBody>
      </p:sp>
      <p:cxnSp>
        <p:nvCxnSpPr>
          <p:cNvPr id="14" name="Straight Connector 13"/>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a:xfrm>
            <a:off x="404813" y="388188"/>
            <a:ext cx="10947772" cy="716711"/>
          </a:xfrm>
        </p:spPr>
        <p:txBody>
          <a:bodyPr/>
          <a:lstStyle/>
          <a:p>
            <a:r>
              <a:rPr lang="en-GB" dirty="0"/>
              <a:t>Ducky script</a:t>
            </a:r>
          </a:p>
        </p:txBody>
      </p:sp>
    </p:spTree>
    <p:extLst>
      <p:ext uri="{BB962C8B-B14F-4D97-AF65-F5344CB8AC3E}">
        <p14:creationId xmlns:p14="http://schemas.microsoft.com/office/powerpoint/2010/main" val="358889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br>
              <a:rPr lang="en-GB" dirty="0"/>
            </a:br>
            <a:r>
              <a:rPr lang="en-GB" dirty="0"/>
              <a:t>Workshop</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normAutofit lnSpcReduction="10000"/>
          </a:bodyPr>
          <a:lstStyle/>
          <a:p>
            <a:r>
              <a:rPr lang="nb-NO" dirty="0"/>
              <a:t>2</a:t>
            </a:r>
            <a:endParaRPr lang="en-GB" dirty="0"/>
          </a:p>
        </p:txBody>
      </p:sp>
    </p:spTree>
    <p:extLst>
      <p:ext uri="{BB962C8B-B14F-4D97-AF65-F5344CB8AC3E}">
        <p14:creationId xmlns:p14="http://schemas.microsoft.com/office/powerpoint/2010/main" val="1449081315"/>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dirty="0"/>
              <a:t>Insert provided USB-device</a:t>
            </a:r>
          </a:p>
          <a:p>
            <a:endParaRPr lang="en-GB" dirty="0"/>
          </a:p>
          <a:p>
            <a:r>
              <a:rPr lang="en-GB" dirty="0"/>
              <a:t>Connect to your device through </a:t>
            </a:r>
            <a:r>
              <a:rPr lang="en-GB" dirty="0" err="1"/>
              <a:t>WiFi</a:t>
            </a:r>
            <a:endParaRPr lang="en-GB" dirty="0"/>
          </a:p>
          <a:p>
            <a:pPr lvl="1"/>
            <a:r>
              <a:rPr lang="en-GB" dirty="0"/>
              <a:t>Your SSID is “Exploit X” where X is the character written on your device</a:t>
            </a:r>
          </a:p>
          <a:p>
            <a:endParaRPr lang="en-GB" dirty="0"/>
          </a:p>
          <a:p>
            <a:endParaRPr lang="en-GB" dirty="0"/>
          </a:p>
          <a:p>
            <a:endParaRPr lang="en-GB" dirty="0"/>
          </a:p>
          <a:p>
            <a:pPr lvl="1"/>
            <a:r>
              <a:rPr lang="en-GB" dirty="0"/>
              <a:t>Password: </a:t>
            </a:r>
            <a:r>
              <a:rPr lang="en-GB" dirty="0" err="1"/>
              <a:t>DotAgency</a:t>
            </a:r>
            <a:endParaRPr lang="en-GB" dirty="0"/>
          </a:p>
          <a:p>
            <a:pPr lvl="1"/>
            <a:endParaRPr lang="en-GB" dirty="0"/>
          </a:p>
          <a:p>
            <a:r>
              <a:rPr lang="en-GB" dirty="0"/>
              <a:t>Open a browser and navigate to 192.168.1.1</a:t>
            </a:r>
          </a:p>
          <a:p>
            <a:endParaRPr lang="en-GB" dirty="0"/>
          </a:p>
          <a:p>
            <a:r>
              <a:rPr lang="en-GB" dirty="0"/>
              <a:t>Credentials for configuring device is admin/</a:t>
            </a:r>
            <a:r>
              <a:rPr lang="en-GB" dirty="0" err="1"/>
              <a:t>hacktheplanet</a:t>
            </a:r>
            <a:endParaRPr lang="en-GB" dirty="0"/>
          </a:p>
        </p:txBody>
      </p:sp>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dirty="0"/>
              <a:t>Setup</a:t>
            </a:r>
          </a:p>
        </p:txBody>
      </p:sp>
      <p:pic>
        <p:nvPicPr>
          <p:cNvPr id="7" name="Picture 6">
            <a:extLst>
              <a:ext uri="{FF2B5EF4-FFF2-40B4-BE49-F238E27FC236}">
                <a16:creationId xmlns:a16="http://schemas.microsoft.com/office/drawing/2014/main" id="{1777C6D8-4C5E-4F44-9285-05C30BD61B0F}"/>
              </a:ext>
            </a:extLst>
          </p:cNvPr>
          <p:cNvPicPr>
            <a:picLocks noChangeAspect="1"/>
          </p:cNvPicPr>
          <p:nvPr/>
        </p:nvPicPr>
        <p:blipFill>
          <a:blip r:embed="rId2"/>
          <a:stretch>
            <a:fillRect/>
          </a:stretch>
        </p:blipFill>
        <p:spPr>
          <a:xfrm>
            <a:off x="678187" y="2945088"/>
            <a:ext cx="2674852" cy="967824"/>
          </a:xfrm>
          <a:prstGeom prst="rect">
            <a:avLst/>
          </a:prstGeom>
        </p:spPr>
      </p:pic>
      <p:pic>
        <p:nvPicPr>
          <p:cNvPr id="9" name="Picture 8">
            <a:extLst>
              <a:ext uri="{FF2B5EF4-FFF2-40B4-BE49-F238E27FC236}">
                <a16:creationId xmlns:a16="http://schemas.microsoft.com/office/drawing/2014/main" id="{8BD8D1A0-8B1A-4CBA-B4DB-4D8390E702CB}"/>
              </a:ext>
            </a:extLst>
          </p:cNvPr>
          <p:cNvPicPr>
            <a:picLocks noChangeAspect="1"/>
          </p:cNvPicPr>
          <p:nvPr/>
        </p:nvPicPr>
        <p:blipFill>
          <a:blip r:embed="rId3"/>
          <a:stretch>
            <a:fillRect/>
          </a:stretch>
        </p:blipFill>
        <p:spPr>
          <a:xfrm>
            <a:off x="8357665" y="2924429"/>
            <a:ext cx="2994920" cy="3475021"/>
          </a:xfrm>
          <a:prstGeom prst="rect">
            <a:avLst/>
          </a:prstGeom>
        </p:spPr>
      </p:pic>
    </p:spTree>
    <p:extLst>
      <p:ext uri="{BB962C8B-B14F-4D97-AF65-F5344CB8AC3E}">
        <p14:creationId xmlns:p14="http://schemas.microsoft.com/office/powerpoint/2010/main" val="998745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3.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464</Words>
  <Application>Microsoft Office PowerPoint</Application>
  <PresentationFormat>Widescreen</PresentationFormat>
  <Paragraphs>105</Paragraphs>
  <Slides>12</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2" baseType="lpstr">
      <vt:lpstr>Arial</vt:lpstr>
      <vt:lpstr>Calibri</vt:lpstr>
      <vt:lpstr>Ubuntu</vt:lpstr>
      <vt:lpstr>Ubuntu Light</vt:lpstr>
      <vt:lpstr>Ubuntu Medium</vt:lpstr>
      <vt:lpstr>Wingdings</vt:lpstr>
      <vt:lpstr>Capgemini Master 2021</vt:lpstr>
      <vt:lpstr>Capgemini Master 2021</vt:lpstr>
      <vt:lpstr>Cover options_Section</vt:lpstr>
      <vt:lpstr>think-cell Slide</vt:lpstr>
      <vt:lpstr>Rubber ducky workshop</vt:lpstr>
      <vt:lpstr>Workshop  Overview</vt:lpstr>
      <vt:lpstr>Intro</vt:lpstr>
      <vt:lpstr>PRESENTERS NAME</vt:lpstr>
      <vt:lpstr>Human interface device (HID)</vt:lpstr>
      <vt:lpstr>Weaponizing usb gadgets</vt:lpstr>
      <vt:lpstr>Ducky script</vt:lpstr>
      <vt:lpstr> Workshop</vt:lpstr>
      <vt:lpstr>Setup</vt:lpstr>
      <vt:lpstr>Keyboard layout mismatch - workaround</vt:lpstr>
      <vt:lpstr>Free-play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Rubber ducky workshop</dc:title>
  <dc:creator>Benjamin Randeberg</dc:creator>
  <cp:lastModifiedBy>Benjamin Randeberg</cp:lastModifiedBy>
  <cp:revision>21</cp:revision>
  <dcterms:created xsi:type="dcterms:W3CDTF">2021-07-02T20:57:30Z</dcterms:created>
  <dcterms:modified xsi:type="dcterms:W3CDTF">2021-07-07T09:51:07Z</dcterms:modified>
</cp:coreProperties>
</file>